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F11F-0A29-4BDF-B6AE-DC4E578A4C98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BA37-33E6-485A-942D-DAEDF3471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38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F11F-0A29-4BDF-B6AE-DC4E578A4C98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BA37-33E6-485A-942D-DAEDF3471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90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F11F-0A29-4BDF-B6AE-DC4E578A4C98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BA37-33E6-485A-942D-DAEDF3471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51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F11F-0A29-4BDF-B6AE-DC4E578A4C98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BA37-33E6-485A-942D-DAEDF3471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82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F11F-0A29-4BDF-B6AE-DC4E578A4C98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BA37-33E6-485A-942D-DAEDF3471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9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F11F-0A29-4BDF-B6AE-DC4E578A4C98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BA37-33E6-485A-942D-DAEDF3471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11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F11F-0A29-4BDF-B6AE-DC4E578A4C98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BA37-33E6-485A-942D-DAEDF3471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34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F11F-0A29-4BDF-B6AE-DC4E578A4C98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BA37-33E6-485A-942D-DAEDF3471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04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F11F-0A29-4BDF-B6AE-DC4E578A4C98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BA37-33E6-485A-942D-DAEDF3471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55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F11F-0A29-4BDF-B6AE-DC4E578A4C98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BA37-33E6-485A-942D-DAEDF3471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40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F11F-0A29-4BDF-B6AE-DC4E578A4C98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BA37-33E6-485A-942D-DAEDF3471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4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9F11F-0A29-4BDF-B6AE-DC4E578A4C98}" type="datetimeFigureOut">
              <a:rPr lang="cs-CZ" smtClean="0"/>
              <a:t>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5BA37-33E6-485A-942D-DAEDF3471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2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7890" y="1344658"/>
            <a:ext cx="11830957" cy="1984415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XXV. FESTIVAL VZDĚLÁVÁNÍ 2019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35299"/>
          </a:xfrm>
        </p:spPr>
        <p:txBody>
          <a:bodyPr>
            <a:normAutofit lnSpcReduction="10000"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22. – 23. listopadu, výstaviště Brno, pavilon V </a:t>
            </a:r>
            <a:endParaRPr lang="cs-CZ" sz="3600" b="1" dirty="0" smtClean="0">
              <a:solidFill>
                <a:srgbClr val="C00000"/>
              </a:solidFill>
            </a:endParaRPr>
          </a:p>
          <a:p>
            <a:r>
              <a:rPr lang="cs-CZ" sz="3600" b="1" dirty="0" smtClean="0">
                <a:solidFill>
                  <a:srgbClr val="C00000"/>
                </a:solidFill>
              </a:rPr>
              <a:t> </a:t>
            </a:r>
          </a:p>
          <a:p>
            <a:endParaRPr lang="cs-CZ" sz="3600" b="1" dirty="0">
              <a:solidFill>
                <a:srgbClr val="C00000"/>
              </a:solidFill>
            </a:endParaRPr>
          </a:p>
          <a:p>
            <a:pPr algn="r"/>
            <a:r>
              <a:rPr lang="cs-CZ" sz="3600" b="1" dirty="0" smtClean="0">
                <a:solidFill>
                  <a:srgbClr val="C00000"/>
                </a:solidFill>
              </a:rPr>
              <a:t>Brno, 23. říjen 2019</a:t>
            </a:r>
            <a:endParaRPr lang="cs-CZ" sz="3600" dirty="0">
              <a:solidFill>
                <a:srgbClr val="C00000"/>
              </a:solidFill>
            </a:endParaRPr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5" y="144362"/>
            <a:ext cx="2576023" cy="6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60" y="154489"/>
            <a:ext cx="2124662" cy="60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52" descr="jil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r="5542"/>
          <a:stretch>
            <a:fillRect/>
          </a:stretch>
        </p:blipFill>
        <p:spPr bwMode="auto">
          <a:xfrm>
            <a:off x="8023007" y="212846"/>
            <a:ext cx="2273387" cy="5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/>
          <p:nvPr/>
        </p:nvPicPr>
        <p:blipFill rotWithShape="1">
          <a:blip r:embed="rId5"/>
          <a:srcRect l="24287" t="41277" r="51828" b="43905"/>
          <a:stretch/>
        </p:blipFill>
        <p:spPr bwMode="auto">
          <a:xfrm>
            <a:off x="9466782" y="6210300"/>
            <a:ext cx="2552065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5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5" y="144362"/>
            <a:ext cx="2576023" cy="6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60" y="154489"/>
            <a:ext cx="2124662" cy="60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52" descr="jil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r="5542"/>
          <a:stretch>
            <a:fillRect/>
          </a:stretch>
        </p:blipFill>
        <p:spPr bwMode="auto">
          <a:xfrm>
            <a:off x="8023007" y="212846"/>
            <a:ext cx="2273387" cy="5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073063" y="764023"/>
            <a:ext cx="10045874" cy="1002082"/>
          </a:xfrm>
        </p:spPr>
        <p:txBody>
          <a:bodyPr>
            <a:normAutofit/>
          </a:bodyPr>
          <a:lstStyle/>
          <a:p>
            <a:r>
              <a:rPr lang="cs-CZ" b="1" dirty="0"/>
              <a:t>XXV. FESTIVAL VZDĚLÁVÁNÍ </a:t>
            </a:r>
            <a:r>
              <a:rPr lang="cs-CZ" b="1" dirty="0" smtClean="0"/>
              <a:t>2019</a:t>
            </a:r>
            <a:endParaRPr lang="cs-CZ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01457" y="1780393"/>
            <a:ext cx="10860065" cy="473314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66FF"/>
                </a:solidFill>
              </a:rPr>
              <a:t>www.vyberskoly.cz</a:t>
            </a:r>
            <a:br>
              <a:rPr lang="cs-CZ" sz="3200" b="1" dirty="0" smtClean="0">
                <a:solidFill>
                  <a:srgbClr val="0066FF"/>
                </a:solidFill>
              </a:rPr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 smtClean="0"/>
          </a:p>
        </p:txBody>
      </p:sp>
      <p:pic>
        <p:nvPicPr>
          <p:cNvPr id="7" name="Obrázek 6"/>
          <p:cNvPicPr/>
          <p:nvPr/>
        </p:nvPicPr>
        <p:blipFill rotWithShape="1">
          <a:blip r:embed="rId5"/>
          <a:srcRect t="8466" r="50231" b="13228"/>
          <a:stretch/>
        </p:blipFill>
        <p:spPr bwMode="auto">
          <a:xfrm>
            <a:off x="1537129" y="2254685"/>
            <a:ext cx="9185149" cy="4446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/>
          <p:cNvPicPr/>
          <p:nvPr/>
        </p:nvPicPr>
        <p:blipFill rotWithShape="1">
          <a:blip r:embed="rId5"/>
          <a:srcRect t="8466" r="50231" b="13228"/>
          <a:stretch/>
        </p:blipFill>
        <p:spPr bwMode="auto">
          <a:xfrm>
            <a:off x="1689529" y="2407085"/>
            <a:ext cx="9185149" cy="4446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/>
          <p:cNvPicPr/>
          <p:nvPr/>
        </p:nvPicPr>
        <p:blipFill rotWithShape="1">
          <a:blip r:embed="rId6"/>
          <a:srcRect l="24287" t="41277" r="51828" b="43905"/>
          <a:stretch/>
        </p:blipFill>
        <p:spPr bwMode="auto">
          <a:xfrm>
            <a:off x="9466782" y="6210300"/>
            <a:ext cx="2552065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44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5" y="144362"/>
            <a:ext cx="2576023" cy="6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60" y="154489"/>
            <a:ext cx="2124662" cy="60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52" descr="jil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r="5542"/>
          <a:stretch>
            <a:fillRect/>
          </a:stretch>
        </p:blipFill>
        <p:spPr bwMode="auto">
          <a:xfrm>
            <a:off x="8023007" y="212846"/>
            <a:ext cx="2273387" cy="5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073063" y="764023"/>
            <a:ext cx="10045874" cy="1002082"/>
          </a:xfrm>
        </p:spPr>
        <p:txBody>
          <a:bodyPr>
            <a:normAutofit/>
          </a:bodyPr>
          <a:lstStyle/>
          <a:p>
            <a:r>
              <a:rPr lang="cs-CZ" b="1" dirty="0"/>
              <a:t>XXV. FESTIVAL VZDĚLÁVÁNÍ </a:t>
            </a:r>
            <a:r>
              <a:rPr lang="cs-CZ" b="1" dirty="0" smtClean="0"/>
              <a:t>2019</a:t>
            </a:r>
            <a:endParaRPr lang="cs-CZ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01457" y="1780393"/>
            <a:ext cx="10860065" cy="4733141"/>
          </a:xfrm>
        </p:spPr>
        <p:txBody>
          <a:bodyPr>
            <a:normAutofit/>
          </a:bodyPr>
          <a:lstStyle/>
          <a:p>
            <a:endParaRPr lang="cs-CZ" sz="3200" dirty="0" smtClean="0"/>
          </a:p>
          <a:p>
            <a:endParaRPr lang="cs-CZ" sz="3200" dirty="0"/>
          </a:p>
          <a:p>
            <a:r>
              <a:rPr lang="cs-CZ" sz="3200" dirty="0" smtClean="0"/>
              <a:t>Děkuji za pozornost</a:t>
            </a:r>
          </a:p>
          <a:p>
            <a:pPr algn="r"/>
            <a:endParaRPr lang="cs-CZ" dirty="0" smtClean="0"/>
          </a:p>
          <a:p>
            <a:pPr algn="r"/>
            <a:endParaRPr lang="cs-CZ" dirty="0"/>
          </a:p>
          <a:p>
            <a:pPr algn="r"/>
            <a:endParaRPr lang="cs-CZ" dirty="0" smtClean="0"/>
          </a:p>
          <a:p>
            <a:pPr algn="r"/>
            <a:r>
              <a:rPr lang="cs-CZ" dirty="0" smtClean="0"/>
              <a:t>Andrzej Bartoś – </a:t>
            </a:r>
            <a:r>
              <a:rPr lang="cs-CZ" i="1" dirty="0" smtClean="0"/>
              <a:t>bartos@jilova.cz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5"/>
          <a:srcRect l="24287" t="41277" r="51828" b="43905"/>
          <a:stretch/>
        </p:blipFill>
        <p:spPr bwMode="auto">
          <a:xfrm>
            <a:off x="9466782" y="6210300"/>
            <a:ext cx="2552065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77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780394"/>
            <a:ext cx="9144000" cy="4783244"/>
          </a:xfrm>
        </p:spPr>
        <p:txBody>
          <a:bodyPr>
            <a:normAutofit/>
          </a:bodyPr>
          <a:lstStyle/>
          <a:p>
            <a:r>
              <a:rPr lang="cs-CZ" b="1" dirty="0"/>
              <a:t>Tradiční Veletrh středních škol rozšířil dosavadní způsob prezentací středních škol v areálu brněnských veletrhů o prezentaci odvětví a řemesel a od roku 2019 se stává „Festivalem vzdělávání“. Nově se také stěhuje do většího pavilonu „V“.</a:t>
            </a:r>
            <a:endParaRPr lang="cs-CZ" dirty="0"/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5" y="144362"/>
            <a:ext cx="2576023" cy="6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60" y="154489"/>
            <a:ext cx="2124662" cy="60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52" descr="jil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r="5542"/>
          <a:stretch>
            <a:fillRect/>
          </a:stretch>
        </p:blipFill>
        <p:spPr bwMode="auto">
          <a:xfrm>
            <a:off x="8023007" y="212846"/>
            <a:ext cx="2273387" cy="5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073063" y="764023"/>
            <a:ext cx="10045874" cy="1002082"/>
          </a:xfrm>
        </p:spPr>
        <p:txBody>
          <a:bodyPr>
            <a:normAutofit/>
          </a:bodyPr>
          <a:lstStyle/>
          <a:p>
            <a:r>
              <a:rPr lang="cs-CZ" b="1" dirty="0"/>
              <a:t>XXV. FESTIVAL VZDĚLÁVÁNÍ </a:t>
            </a:r>
            <a:r>
              <a:rPr lang="cs-CZ" b="1" dirty="0" smtClean="0"/>
              <a:t>2019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5" y="3884558"/>
            <a:ext cx="3017477" cy="170064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37" y="3436626"/>
            <a:ext cx="2218292" cy="125022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37" y="4701137"/>
            <a:ext cx="2237863" cy="1261252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 rotWithShape="1">
          <a:blip r:embed="rId8"/>
          <a:srcRect l="5291" t="13757" r="62467" b="13756"/>
          <a:stretch/>
        </p:blipFill>
        <p:spPr bwMode="auto">
          <a:xfrm>
            <a:off x="3892547" y="3436626"/>
            <a:ext cx="3651791" cy="2767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ek 12"/>
          <p:cNvPicPr/>
          <p:nvPr/>
        </p:nvPicPr>
        <p:blipFill rotWithShape="1">
          <a:blip r:embed="rId9"/>
          <a:srcRect l="24287" t="41277" r="51828" b="43905"/>
          <a:stretch/>
        </p:blipFill>
        <p:spPr bwMode="auto">
          <a:xfrm>
            <a:off x="9466782" y="6210300"/>
            <a:ext cx="2552065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34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7030" y="764023"/>
            <a:ext cx="10045874" cy="1002082"/>
          </a:xfrm>
        </p:spPr>
        <p:txBody>
          <a:bodyPr>
            <a:normAutofit/>
          </a:bodyPr>
          <a:lstStyle/>
          <a:p>
            <a:r>
              <a:rPr lang="cs-CZ" b="1" dirty="0"/>
              <a:t>XXV. FESTIVAL VZDĚLÁVÁNÍ </a:t>
            </a:r>
            <a:r>
              <a:rPr lang="cs-CZ" b="1" dirty="0" smtClean="0"/>
              <a:t>2019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5" y="144362"/>
            <a:ext cx="2576023" cy="6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60" y="154489"/>
            <a:ext cx="2124662" cy="60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52" descr="jil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r="5542"/>
          <a:stretch>
            <a:fillRect/>
          </a:stretch>
        </p:blipFill>
        <p:spPr bwMode="auto">
          <a:xfrm>
            <a:off x="8023007" y="212846"/>
            <a:ext cx="2273387" cy="5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xmlns="" id="{F7A5732F-31D6-4262-9D8C-E5A6D3679C74}"/>
              </a:ext>
            </a:extLst>
          </p:cNvPr>
          <p:cNvSpPr txBox="1">
            <a:spLocks/>
          </p:cNvSpPr>
          <p:nvPr/>
        </p:nvSpPr>
        <p:spPr>
          <a:xfrm>
            <a:off x="420490" y="1929008"/>
            <a:ext cx="10933309" cy="532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0070C0"/>
                </a:solidFill>
              </a:rPr>
              <a:t>XXIV. VELETRH STŘEDNÍCH ŠKOL FESTIVAL VZDĚLÁVÁNÍ 2018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64711" y="2624138"/>
            <a:ext cx="10158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66FF"/>
                </a:solidFill>
              </a:rPr>
              <a:t>Organizovaný vstup žáků (včetně pedagogického doprovodu) byl volný oproti seznamu potvrzeném vedením školy, který zástupce školy odevzdal u vstupu.</a:t>
            </a:r>
          </a:p>
          <a:p>
            <a:r>
              <a:rPr lang="cs-CZ" dirty="0" smtClean="0">
                <a:solidFill>
                  <a:srgbClr val="0066FF"/>
                </a:solidFill>
              </a:rPr>
              <a:t>BRNO MĚSTO:</a:t>
            </a:r>
            <a:endParaRPr lang="cs-CZ" dirty="0">
              <a:solidFill>
                <a:srgbClr val="0066FF"/>
              </a:solidFill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373315"/>
              </p:ext>
            </p:extLst>
          </p:nvPr>
        </p:nvGraphicFramePr>
        <p:xfrm>
          <a:off x="1999814" y="3547468"/>
          <a:ext cx="8000306" cy="872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1400">
                  <a:extLst>
                    <a:ext uri="{9D8B030D-6E8A-4147-A177-3AD203B41FA5}">
                      <a16:colId xmlns:a16="http://schemas.microsoft.com/office/drawing/2014/main" xmlns="" val="926154424"/>
                    </a:ext>
                  </a:extLst>
                </a:gridCol>
                <a:gridCol w="483838">
                  <a:extLst>
                    <a:ext uri="{9D8B030D-6E8A-4147-A177-3AD203B41FA5}">
                      <a16:colId xmlns:a16="http://schemas.microsoft.com/office/drawing/2014/main" xmlns="" val="3388934216"/>
                    </a:ext>
                  </a:extLst>
                </a:gridCol>
                <a:gridCol w="534769">
                  <a:extLst>
                    <a:ext uri="{9D8B030D-6E8A-4147-A177-3AD203B41FA5}">
                      <a16:colId xmlns:a16="http://schemas.microsoft.com/office/drawing/2014/main" xmlns="" val="276120648"/>
                    </a:ext>
                  </a:extLst>
                </a:gridCol>
                <a:gridCol w="420175">
                  <a:extLst>
                    <a:ext uri="{9D8B030D-6E8A-4147-A177-3AD203B41FA5}">
                      <a16:colId xmlns:a16="http://schemas.microsoft.com/office/drawing/2014/main" xmlns="" val="1120379057"/>
                    </a:ext>
                  </a:extLst>
                </a:gridCol>
                <a:gridCol w="522035">
                  <a:extLst>
                    <a:ext uri="{9D8B030D-6E8A-4147-A177-3AD203B41FA5}">
                      <a16:colId xmlns:a16="http://schemas.microsoft.com/office/drawing/2014/main" xmlns="" val="2549547801"/>
                    </a:ext>
                  </a:extLst>
                </a:gridCol>
                <a:gridCol w="483838">
                  <a:extLst>
                    <a:ext uri="{9D8B030D-6E8A-4147-A177-3AD203B41FA5}">
                      <a16:colId xmlns:a16="http://schemas.microsoft.com/office/drawing/2014/main" xmlns="" val="3815362687"/>
                    </a:ext>
                  </a:extLst>
                </a:gridCol>
                <a:gridCol w="534769">
                  <a:extLst>
                    <a:ext uri="{9D8B030D-6E8A-4147-A177-3AD203B41FA5}">
                      <a16:colId xmlns:a16="http://schemas.microsoft.com/office/drawing/2014/main" xmlns="" val="1793192499"/>
                    </a:ext>
                  </a:extLst>
                </a:gridCol>
                <a:gridCol w="420175">
                  <a:extLst>
                    <a:ext uri="{9D8B030D-6E8A-4147-A177-3AD203B41FA5}">
                      <a16:colId xmlns:a16="http://schemas.microsoft.com/office/drawing/2014/main" xmlns="" val="3973015881"/>
                    </a:ext>
                  </a:extLst>
                </a:gridCol>
                <a:gridCol w="522035">
                  <a:extLst>
                    <a:ext uri="{9D8B030D-6E8A-4147-A177-3AD203B41FA5}">
                      <a16:colId xmlns:a16="http://schemas.microsoft.com/office/drawing/2014/main" xmlns="" val="1765557190"/>
                    </a:ext>
                  </a:extLst>
                </a:gridCol>
                <a:gridCol w="483838">
                  <a:extLst>
                    <a:ext uri="{9D8B030D-6E8A-4147-A177-3AD203B41FA5}">
                      <a16:colId xmlns:a16="http://schemas.microsoft.com/office/drawing/2014/main" xmlns="" val="673046789"/>
                    </a:ext>
                  </a:extLst>
                </a:gridCol>
                <a:gridCol w="534769">
                  <a:extLst>
                    <a:ext uri="{9D8B030D-6E8A-4147-A177-3AD203B41FA5}">
                      <a16:colId xmlns:a16="http://schemas.microsoft.com/office/drawing/2014/main" xmlns="" val="267924415"/>
                    </a:ext>
                  </a:extLst>
                </a:gridCol>
                <a:gridCol w="483838">
                  <a:extLst>
                    <a:ext uri="{9D8B030D-6E8A-4147-A177-3AD203B41FA5}">
                      <a16:colId xmlns:a16="http://schemas.microsoft.com/office/drawing/2014/main" xmlns="" val="2920673723"/>
                    </a:ext>
                  </a:extLst>
                </a:gridCol>
                <a:gridCol w="674827">
                  <a:extLst>
                    <a:ext uri="{9D8B030D-6E8A-4147-A177-3AD203B41FA5}">
                      <a16:colId xmlns:a16="http://schemas.microsoft.com/office/drawing/2014/main" xmlns="" val="1952180254"/>
                    </a:ext>
                  </a:extLst>
                </a:gridCol>
              </a:tblGrid>
              <a:tr h="3241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Základní škola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5.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6.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7.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8.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9.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781019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Tř.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Žáci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Tř.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Žáci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Tř.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Žáci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Tř.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Žáci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Tř.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Žáci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Tř.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Žáci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195660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113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94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81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19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343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44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883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77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1 514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83489173"/>
                  </a:ext>
                </a:extLst>
              </a:tr>
            </a:tbl>
          </a:graphicData>
        </a:graphic>
      </p:graphicFrame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F9899984-A248-49FA-8DD9-8EF8C83578DE}"/>
              </a:ext>
            </a:extLst>
          </p:cNvPr>
          <p:cNvSpPr txBox="1">
            <a:spLocks/>
          </p:cNvSpPr>
          <p:nvPr/>
        </p:nvSpPr>
        <p:spPr>
          <a:xfrm>
            <a:off x="977030" y="4577897"/>
            <a:ext cx="10933309" cy="373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>
                <a:solidFill>
                  <a:srgbClr val="0070C0"/>
                </a:solidFill>
                <a:latin typeface="+mn-lt"/>
              </a:rPr>
              <a:t>BRNO VENKOV:</a:t>
            </a:r>
            <a:endParaRPr lang="cs-CZ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398909"/>
              </p:ext>
            </p:extLst>
          </p:nvPr>
        </p:nvGraphicFramePr>
        <p:xfrm>
          <a:off x="1999812" y="4957479"/>
          <a:ext cx="8000308" cy="772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9635">
                  <a:extLst>
                    <a:ext uri="{9D8B030D-6E8A-4147-A177-3AD203B41FA5}">
                      <a16:colId xmlns:a16="http://schemas.microsoft.com/office/drawing/2014/main" xmlns="" val="3617387505"/>
                    </a:ext>
                  </a:extLst>
                </a:gridCol>
                <a:gridCol w="486679">
                  <a:extLst>
                    <a:ext uri="{9D8B030D-6E8A-4147-A177-3AD203B41FA5}">
                      <a16:colId xmlns:a16="http://schemas.microsoft.com/office/drawing/2014/main" xmlns="" val="34579419"/>
                    </a:ext>
                  </a:extLst>
                </a:gridCol>
                <a:gridCol w="537908">
                  <a:extLst>
                    <a:ext uri="{9D8B030D-6E8A-4147-A177-3AD203B41FA5}">
                      <a16:colId xmlns:a16="http://schemas.microsoft.com/office/drawing/2014/main" xmlns="" val="3532444161"/>
                    </a:ext>
                  </a:extLst>
                </a:gridCol>
                <a:gridCol w="422641">
                  <a:extLst>
                    <a:ext uri="{9D8B030D-6E8A-4147-A177-3AD203B41FA5}">
                      <a16:colId xmlns:a16="http://schemas.microsoft.com/office/drawing/2014/main" xmlns="" val="2623466494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1185617661"/>
                    </a:ext>
                  </a:extLst>
                </a:gridCol>
                <a:gridCol w="486679">
                  <a:extLst>
                    <a:ext uri="{9D8B030D-6E8A-4147-A177-3AD203B41FA5}">
                      <a16:colId xmlns:a16="http://schemas.microsoft.com/office/drawing/2014/main" xmlns="" val="2675070664"/>
                    </a:ext>
                  </a:extLst>
                </a:gridCol>
                <a:gridCol w="537908">
                  <a:extLst>
                    <a:ext uri="{9D8B030D-6E8A-4147-A177-3AD203B41FA5}">
                      <a16:colId xmlns:a16="http://schemas.microsoft.com/office/drawing/2014/main" xmlns="" val="3459614783"/>
                    </a:ext>
                  </a:extLst>
                </a:gridCol>
                <a:gridCol w="422641">
                  <a:extLst>
                    <a:ext uri="{9D8B030D-6E8A-4147-A177-3AD203B41FA5}">
                      <a16:colId xmlns:a16="http://schemas.microsoft.com/office/drawing/2014/main" xmlns="" val="2873726088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3114216995"/>
                    </a:ext>
                  </a:extLst>
                </a:gridCol>
                <a:gridCol w="486679">
                  <a:extLst>
                    <a:ext uri="{9D8B030D-6E8A-4147-A177-3AD203B41FA5}">
                      <a16:colId xmlns:a16="http://schemas.microsoft.com/office/drawing/2014/main" xmlns="" val="2009018889"/>
                    </a:ext>
                  </a:extLst>
                </a:gridCol>
                <a:gridCol w="537908">
                  <a:extLst>
                    <a:ext uri="{9D8B030D-6E8A-4147-A177-3AD203B41FA5}">
                      <a16:colId xmlns:a16="http://schemas.microsoft.com/office/drawing/2014/main" xmlns="" val="345416976"/>
                    </a:ext>
                  </a:extLst>
                </a:gridCol>
                <a:gridCol w="486679">
                  <a:extLst>
                    <a:ext uri="{9D8B030D-6E8A-4147-A177-3AD203B41FA5}">
                      <a16:colId xmlns:a16="http://schemas.microsoft.com/office/drawing/2014/main" xmlns="" val="151150339"/>
                    </a:ext>
                  </a:extLst>
                </a:gridCol>
                <a:gridCol w="614751">
                  <a:extLst>
                    <a:ext uri="{9D8B030D-6E8A-4147-A177-3AD203B41FA5}">
                      <a16:colId xmlns:a16="http://schemas.microsoft.com/office/drawing/2014/main" xmlns="" val="3873426001"/>
                    </a:ext>
                  </a:extLst>
                </a:gridCol>
              </a:tblGrid>
              <a:tr h="2868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Základní škola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5.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6.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7.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8.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9.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2019204"/>
                  </a:ext>
                </a:extLst>
              </a:tr>
              <a:tr h="242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Tř.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Žáci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Tř.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Žáci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Tř.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Žáci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Tř.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Žáci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Tř.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Žáci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Tř.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Žáci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E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43317994"/>
                  </a:ext>
                </a:extLst>
              </a:tr>
              <a:tr h="24272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57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14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255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18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312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8862377"/>
                  </a:ext>
                </a:extLst>
              </a:tr>
            </a:tbl>
          </a:graphicData>
        </a:graphic>
      </p:graphicFrame>
      <p:pic>
        <p:nvPicPr>
          <p:cNvPr id="15" name="Obrázek 14"/>
          <p:cNvPicPr/>
          <p:nvPr/>
        </p:nvPicPr>
        <p:blipFill rotWithShape="1">
          <a:blip r:embed="rId5"/>
          <a:srcRect l="24287" t="41277" r="51828" b="43905"/>
          <a:stretch/>
        </p:blipFill>
        <p:spPr bwMode="auto">
          <a:xfrm>
            <a:off x="9466782" y="6210300"/>
            <a:ext cx="2552065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06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7030" y="764023"/>
            <a:ext cx="10045874" cy="1002082"/>
          </a:xfrm>
        </p:spPr>
        <p:txBody>
          <a:bodyPr>
            <a:normAutofit/>
          </a:bodyPr>
          <a:lstStyle/>
          <a:p>
            <a:r>
              <a:rPr lang="cs-CZ" b="1" dirty="0"/>
              <a:t>XXV. FESTIVAL VZDĚLÁVÁNÍ </a:t>
            </a:r>
            <a:r>
              <a:rPr lang="cs-CZ" b="1" dirty="0" smtClean="0"/>
              <a:t>2019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5" y="144362"/>
            <a:ext cx="2576023" cy="6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60" y="154489"/>
            <a:ext cx="2124662" cy="60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52" descr="jil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r="5542"/>
          <a:stretch>
            <a:fillRect/>
          </a:stretch>
        </p:blipFill>
        <p:spPr bwMode="auto">
          <a:xfrm>
            <a:off x="8023007" y="212846"/>
            <a:ext cx="2273387" cy="5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xmlns="" id="{F7A5732F-31D6-4262-9D8C-E5A6D3679C74}"/>
              </a:ext>
            </a:extLst>
          </p:cNvPr>
          <p:cNvSpPr txBox="1">
            <a:spLocks/>
          </p:cNvSpPr>
          <p:nvPr/>
        </p:nvSpPr>
        <p:spPr>
          <a:xfrm>
            <a:off x="420490" y="1929008"/>
            <a:ext cx="10933309" cy="532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0070C0"/>
                </a:solidFill>
              </a:rPr>
              <a:t>XXIV. VELETRH STŘEDNÍCH ŠKOL FESTIVAL VZDĚLÁVÁNÍ 2018</a:t>
            </a:r>
            <a:endParaRPr lang="cs-CZ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469802"/>
              </p:ext>
            </p:extLst>
          </p:nvPr>
        </p:nvGraphicFramePr>
        <p:xfrm>
          <a:off x="1177446" y="2931089"/>
          <a:ext cx="9494728" cy="1283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7364">
                  <a:extLst>
                    <a:ext uri="{9D8B030D-6E8A-4147-A177-3AD203B41FA5}">
                      <a16:colId xmlns:a16="http://schemas.microsoft.com/office/drawing/2014/main" xmlns="" val="149653881"/>
                    </a:ext>
                  </a:extLst>
                </a:gridCol>
                <a:gridCol w="4747364">
                  <a:extLst>
                    <a:ext uri="{9D8B030D-6E8A-4147-A177-3AD203B41FA5}">
                      <a16:colId xmlns:a16="http://schemas.microsoft.com/office/drawing/2014/main" xmlns="" val="3381962917"/>
                    </a:ext>
                  </a:extLst>
                </a:gridCol>
              </a:tblGrid>
              <a:tr h="427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Počet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vystavovatelů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stánků</a:t>
                      </a:r>
                      <a:r>
                        <a:rPr lang="en-US" sz="1600" dirty="0">
                          <a:effectLst/>
                        </a:rPr>
                        <a:t> v </a:t>
                      </a:r>
                      <a:r>
                        <a:rPr lang="en-US" sz="1600" dirty="0" err="1">
                          <a:effectLst/>
                        </a:rPr>
                        <a:t>pavilonu</a:t>
                      </a:r>
                      <a:r>
                        <a:rPr lang="en-US" sz="1600" dirty="0">
                          <a:effectLst/>
                        </a:rPr>
                        <a:t> G1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809989"/>
                  </a:ext>
                </a:extLst>
              </a:tr>
              <a:tr h="369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Sekce</a:t>
                      </a:r>
                      <a:r>
                        <a:rPr lang="en-US" sz="1600" dirty="0">
                          <a:effectLst/>
                        </a:rPr>
                        <a:t> pro </a:t>
                      </a:r>
                      <a:r>
                        <a:rPr lang="en-US" sz="1600" dirty="0" err="1">
                          <a:effectLst/>
                        </a:rPr>
                        <a:t>představení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řemesel</a:t>
                      </a:r>
                      <a:r>
                        <a:rPr lang="en-US" sz="1600" dirty="0">
                          <a:effectLst/>
                        </a:rPr>
                        <a:t> v </a:t>
                      </a:r>
                      <a:r>
                        <a:rPr lang="en-US" sz="1600" dirty="0" err="1">
                          <a:effectLst/>
                        </a:rPr>
                        <a:t>pavilonu</a:t>
                      </a:r>
                      <a:r>
                        <a:rPr lang="en-US" sz="1600" dirty="0">
                          <a:effectLst/>
                        </a:rPr>
                        <a:t> G2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72679927"/>
                  </a:ext>
                </a:extLst>
              </a:tr>
              <a:tr h="481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Počet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škol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zapojených</a:t>
                      </a:r>
                      <a:r>
                        <a:rPr lang="en-US" sz="1600" dirty="0">
                          <a:effectLst/>
                        </a:rPr>
                        <a:t> do </a:t>
                      </a:r>
                      <a:r>
                        <a:rPr lang="en-US" sz="1600" dirty="0" err="1">
                          <a:effectLst/>
                        </a:rPr>
                        <a:t>představení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řemesel</a:t>
                      </a:r>
                      <a:r>
                        <a:rPr lang="en-US" sz="1600" dirty="0">
                          <a:effectLst/>
                        </a:rPr>
                        <a:t> v </a:t>
                      </a:r>
                      <a:r>
                        <a:rPr lang="en-US" sz="1600" dirty="0" err="1">
                          <a:effectLst/>
                        </a:rPr>
                        <a:t>pavilonu</a:t>
                      </a:r>
                      <a:r>
                        <a:rPr lang="en-US" sz="1600" dirty="0">
                          <a:effectLst/>
                        </a:rPr>
                        <a:t> G2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27 </a:t>
                      </a:r>
                      <a:r>
                        <a:rPr lang="en-US" sz="1600" b="1" dirty="0" err="1">
                          <a:effectLst/>
                        </a:rPr>
                        <a:t>škol</a:t>
                      </a:r>
                      <a:r>
                        <a:rPr lang="en-US" sz="1600" b="1" dirty="0">
                          <a:effectLst/>
                        </a:rPr>
                        <a:t> + PČR + CVV </a:t>
                      </a:r>
                      <a:r>
                        <a:rPr lang="en-US" sz="1600" b="1" dirty="0" err="1">
                          <a:effectLst/>
                        </a:rPr>
                        <a:t>Lužánky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82868292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162484"/>
              </p:ext>
            </p:extLst>
          </p:nvPr>
        </p:nvGraphicFramePr>
        <p:xfrm>
          <a:off x="1177447" y="4412618"/>
          <a:ext cx="9494727" cy="1386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7225">
                  <a:extLst>
                    <a:ext uri="{9D8B030D-6E8A-4147-A177-3AD203B41FA5}">
                      <a16:colId xmlns:a16="http://schemas.microsoft.com/office/drawing/2014/main" xmlns="" val="3890744040"/>
                    </a:ext>
                  </a:extLst>
                </a:gridCol>
                <a:gridCol w="4737502">
                  <a:extLst>
                    <a:ext uri="{9D8B030D-6E8A-4147-A177-3AD203B41FA5}">
                      <a16:colId xmlns:a16="http://schemas.microsoft.com/office/drawing/2014/main" xmlns="" val="4130776605"/>
                    </a:ext>
                  </a:extLst>
                </a:gridCol>
              </a:tblGrid>
              <a:tr h="2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Počet platících návštěvníků 22. – 24. 11. 2018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9 272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96859586"/>
                  </a:ext>
                </a:extLst>
              </a:tr>
              <a:tr h="561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Počet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žáků</a:t>
                      </a:r>
                      <a:r>
                        <a:rPr lang="en-US" sz="1600" dirty="0">
                          <a:effectLst/>
                        </a:rPr>
                        <a:t> ZŠ 22. – 23. 4. 2018 (</a:t>
                      </a:r>
                      <a:r>
                        <a:rPr lang="en-US" sz="1600" dirty="0" err="1">
                          <a:effectLst/>
                        </a:rPr>
                        <a:t>vstup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zdarma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základě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registrace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školy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2 061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06142044"/>
                  </a:ext>
                </a:extLst>
              </a:tr>
              <a:tr h="544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Celkem návštěvníků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11 333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9585217"/>
                  </a:ext>
                </a:extLst>
              </a:tr>
            </a:tbl>
          </a:graphicData>
        </a:graphic>
      </p:graphicFrame>
      <p:pic>
        <p:nvPicPr>
          <p:cNvPr id="14" name="Obrázek 13"/>
          <p:cNvPicPr/>
          <p:nvPr/>
        </p:nvPicPr>
        <p:blipFill rotWithShape="1">
          <a:blip r:embed="rId5"/>
          <a:srcRect l="24287" t="41277" r="51828" b="43905"/>
          <a:stretch/>
        </p:blipFill>
        <p:spPr bwMode="auto">
          <a:xfrm>
            <a:off x="9466782" y="6210300"/>
            <a:ext cx="2552065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05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5" y="144362"/>
            <a:ext cx="2576023" cy="6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60" y="154489"/>
            <a:ext cx="2124662" cy="60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52" descr="jil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r="5542"/>
          <a:stretch>
            <a:fillRect/>
          </a:stretch>
        </p:blipFill>
        <p:spPr bwMode="auto">
          <a:xfrm>
            <a:off x="8023007" y="212846"/>
            <a:ext cx="2273387" cy="5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073063" y="764023"/>
            <a:ext cx="10045874" cy="1002082"/>
          </a:xfrm>
        </p:spPr>
        <p:txBody>
          <a:bodyPr>
            <a:normAutofit/>
          </a:bodyPr>
          <a:lstStyle/>
          <a:p>
            <a:r>
              <a:rPr lang="cs-CZ" b="1" dirty="0"/>
              <a:t>XXV. FESTIVAL VZDĚLÁVÁNÍ </a:t>
            </a:r>
            <a:r>
              <a:rPr lang="cs-CZ" b="1" dirty="0" smtClean="0"/>
              <a:t>2019</a:t>
            </a:r>
            <a:endParaRPr lang="cs-CZ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524000" y="1780393"/>
            <a:ext cx="9144000" cy="2227935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V jednom pavilonu bude současně prezentace vzdělávací nabídky středních škol především z Jihomoravského kraje a ve spolupráci se zaměstnavateli budou školy prezentovat obory a řemesla. Z pověření Jihomoravského kraje, který společně s Magistrátem města Brna tuto akci pořádá je organizátorem Veletrhu jako každoročně Střední škola polytechnická Brno, Jílová, příspěvková organizace. Festival je určen pro žáky 5. až 9. tříd základních škol a jejich rodiče, pro kariérové a výchovné poradce i širokou veřejnost.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15441" y="4022616"/>
            <a:ext cx="901873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dirty="0"/>
              <a:t>Návštěvníci se seznámí s jednotlivými obory a řemesly, získají přehled o nabídkách středních škol, mohou se setkat a diskutovat se zástupci významných zaměstnavatelů v kraji, získají přehled o aktuální situaci na trhu práce a podrobné informace o podmínkách studia na vystavujících středních školách. To vše je důležité pro správné rozhodnutí o výběru střední školy a budoucím zaměstnání. Na Festivalu vzdělávání se dále zúčastní zástupci Úřadu práce ČR, Centra vzdělávání všem a další partnerské organizace. </a:t>
            </a:r>
          </a:p>
        </p:txBody>
      </p:sp>
      <p:pic>
        <p:nvPicPr>
          <p:cNvPr id="15" name="Obrázek 14"/>
          <p:cNvPicPr/>
          <p:nvPr/>
        </p:nvPicPr>
        <p:blipFill rotWithShape="1">
          <a:blip r:embed="rId5"/>
          <a:srcRect l="24287" t="41277" r="51828" b="43905"/>
          <a:stretch/>
        </p:blipFill>
        <p:spPr bwMode="auto">
          <a:xfrm>
            <a:off x="9466782" y="6210300"/>
            <a:ext cx="2552065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98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5" y="144362"/>
            <a:ext cx="2576023" cy="6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60" y="154489"/>
            <a:ext cx="2124662" cy="60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52" descr="jil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r="5542"/>
          <a:stretch>
            <a:fillRect/>
          </a:stretch>
        </p:blipFill>
        <p:spPr bwMode="auto">
          <a:xfrm>
            <a:off x="8023007" y="212846"/>
            <a:ext cx="2273387" cy="5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073063" y="764023"/>
            <a:ext cx="10045874" cy="1002082"/>
          </a:xfrm>
        </p:spPr>
        <p:txBody>
          <a:bodyPr>
            <a:normAutofit/>
          </a:bodyPr>
          <a:lstStyle/>
          <a:p>
            <a:r>
              <a:rPr lang="cs-CZ" b="1" dirty="0"/>
              <a:t>XXV. FESTIVAL VZDĚLÁVÁNÍ </a:t>
            </a:r>
            <a:r>
              <a:rPr lang="cs-CZ" b="1" dirty="0" smtClean="0"/>
              <a:t>2019</a:t>
            </a:r>
            <a:endParaRPr lang="cs-CZ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01457" y="1780393"/>
            <a:ext cx="10860065" cy="4733141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Výstaviště Brno, pavilon V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b="1" dirty="0">
                <a:solidFill>
                  <a:srgbClr val="0070C0"/>
                </a:solidFill>
              </a:rPr>
              <a:t>22. 11. 2019 od 9.00 do 18.00 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(z toho 9.00–14.00 organizovaný vstup žáků 5. až 9. tříd ZŠ) </a:t>
            </a:r>
          </a:p>
          <a:p>
            <a:r>
              <a:rPr lang="cs-CZ" b="1" dirty="0">
                <a:solidFill>
                  <a:srgbClr val="0070C0"/>
                </a:solidFill>
              </a:rPr>
              <a:t>23. 11. 2019 od 9.00 do 17.00 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b="1" dirty="0">
                <a:solidFill>
                  <a:srgbClr val="0070C0"/>
                </a:solidFill>
              </a:rPr>
              <a:t>Organizovaný vstup žáků (včetně pedagogického doprovodu) je volný oproti seznamu potvrzeném vedením školy, který zástupce školy odevzdá u vstupu. 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Pro ostatní návštěvníky je vstupné 20 Kč/osoba. Každý žák dostane při vstupu slosovatelný dotazník, se kterým se může zúčastnit soutěží připravených na jednotlivých sekcích. Vyplněné a odevzdané dotazníky budou slosovatelné po ukončení festivalu. </a:t>
            </a:r>
          </a:p>
          <a:p>
            <a:r>
              <a:rPr lang="cs-CZ" dirty="0"/>
              <a:t>Festival vzdělávání, jehož pořadatelem je Jihomoravský kraj ve spolupráci s Magistrátem města Brna zajišťuje organizačně Střední škola polytechnická Brno, Jílová, p. o.  </a:t>
            </a:r>
          </a:p>
        </p:txBody>
      </p:sp>
      <p:pic>
        <p:nvPicPr>
          <p:cNvPr id="9" name="Obrázek 8"/>
          <p:cNvPicPr/>
          <p:nvPr/>
        </p:nvPicPr>
        <p:blipFill rotWithShape="1">
          <a:blip r:embed="rId5"/>
          <a:srcRect l="24287" t="41277" r="51828" b="43905"/>
          <a:stretch/>
        </p:blipFill>
        <p:spPr bwMode="auto">
          <a:xfrm>
            <a:off x="9466782" y="6210300"/>
            <a:ext cx="2552065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19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5" y="144362"/>
            <a:ext cx="2576023" cy="6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60" y="154489"/>
            <a:ext cx="2124662" cy="60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52" descr="jil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r="5542"/>
          <a:stretch>
            <a:fillRect/>
          </a:stretch>
        </p:blipFill>
        <p:spPr bwMode="auto">
          <a:xfrm>
            <a:off x="8023007" y="212846"/>
            <a:ext cx="2273387" cy="5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073063" y="764023"/>
            <a:ext cx="10045874" cy="1002082"/>
          </a:xfrm>
        </p:spPr>
        <p:txBody>
          <a:bodyPr>
            <a:normAutofit/>
          </a:bodyPr>
          <a:lstStyle/>
          <a:p>
            <a:r>
              <a:rPr lang="cs-CZ" b="1" dirty="0"/>
              <a:t>XXV. FESTIVAL VZDĚLÁVÁNÍ </a:t>
            </a:r>
            <a:r>
              <a:rPr lang="cs-CZ" b="1" dirty="0" smtClean="0"/>
              <a:t>2019</a:t>
            </a:r>
            <a:endParaRPr lang="cs-CZ" dirty="0"/>
          </a:p>
        </p:txBody>
      </p:sp>
      <p:pic>
        <p:nvPicPr>
          <p:cNvPr id="9" name="Obrázek 8" descr="V:\VSŠ\bvv_letecke_foto_2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6" t="36739" r="7807"/>
          <a:stretch/>
        </p:blipFill>
        <p:spPr bwMode="auto">
          <a:xfrm>
            <a:off x="2367419" y="1780394"/>
            <a:ext cx="6538586" cy="4482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5574082" y="3319397"/>
            <a:ext cx="488515" cy="256783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5411244" y="3068877"/>
            <a:ext cx="651353" cy="2505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567836" y="2144806"/>
            <a:ext cx="379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Výstaviště Brno, pavilon V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14" name="Obrázek 13"/>
          <p:cNvPicPr/>
          <p:nvPr/>
        </p:nvPicPr>
        <p:blipFill rotWithShape="1">
          <a:blip r:embed="rId6"/>
          <a:srcRect l="24287" t="41277" r="51828" b="43905"/>
          <a:stretch/>
        </p:blipFill>
        <p:spPr bwMode="auto">
          <a:xfrm>
            <a:off x="9466782" y="6210300"/>
            <a:ext cx="2552065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17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5" y="144362"/>
            <a:ext cx="2576023" cy="6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60" y="154489"/>
            <a:ext cx="2124662" cy="60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52" descr="jil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r="5542"/>
          <a:stretch>
            <a:fillRect/>
          </a:stretch>
        </p:blipFill>
        <p:spPr bwMode="auto">
          <a:xfrm>
            <a:off x="8023007" y="212846"/>
            <a:ext cx="2273387" cy="5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073063" y="764023"/>
            <a:ext cx="10045874" cy="1002082"/>
          </a:xfrm>
        </p:spPr>
        <p:txBody>
          <a:bodyPr>
            <a:normAutofit/>
          </a:bodyPr>
          <a:lstStyle/>
          <a:p>
            <a:r>
              <a:rPr lang="cs-CZ" b="1" dirty="0"/>
              <a:t>XXV. FESTIVAL VZDĚLÁVÁNÍ </a:t>
            </a:r>
            <a:r>
              <a:rPr lang="cs-CZ" b="1" dirty="0" smtClean="0"/>
              <a:t>2019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567836" y="2144806"/>
            <a:ext cx="379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Výstaviště Brno, pavilon V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11" name="Obráze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74" y="1780394"/>
            <a:ext cx="8931057" cy="4921030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 rotWithShape="1">
          <a:blip r:embed="rId6"/>
          <a:srcRect l="24287" t="41277" r="51828" b="43905"/>
          <a:stretch/>
        </p:blipFill>
        <p:spPr bwMode="auto">
          <a:xfrm>
            <a:off x="9466782" y="6210300"/>
            <a:ext cx="2552065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26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5" y="144362"/>
            <a:ext cx="2576023" cy="6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60" y="154489"/>
            <a:ext cx="2124662" cy="60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52" descr="jil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r="5542"/>
          <a:stretch>
            <a:fillRect/>
          </a:stretch>
        </p:blipFill>
        <p:spPr bwMode="auto">
          <a:xfrm>
            <a:off x="8023007" y="212846"/>
            <a:ext cx="2273387" cy="5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073063" y="764023"/>
            <a:ext cx="10045874" cy="1002082"/>
          </a:xfrm>
        </p:spPr>
        <p:txBody>
          <a:bodyPr>
            <a:normAutofit/>
          </a:bodyPr>
          <a:lstStyle/>
          <a:p>
            <a:r>
              <a:rPr lang="cs-CZ" b="1" dirty="0"/>
              <a:t>XXV. FESTIVAL VZDĚLÁVÁNÍ </a:t>
            </a:r>
            <a:r>
              <a:rPr lang="cs-CZ" b="1" dirty="0" smtClean="0"/>
              <a:t>2019</a:t>
            </a:r>
            <a:endParaRPr lang="cs-CZ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01457" y="1780393"/>
            <a:ext cx="10860065" cy="4733141"/>
          </a:xfrm>
        </p:spPr>
        <p:txBody>
          <a:bodyPr>
            <a:normAutofit fontScale="92500" lnSpcReduction="20000"/>
          </a:bodyPr>
          <a:lstStyle/>
          <a:p>
            <a:r>
              <a:rPr lang="cs-CZ" sz="3200" b="1" dirty="0" smtClean="0">
                <a:solidFill>
                  <a:srgbClr val="0066FF"/>
                </a:solidFill>
              </a:rPr>
              <a:t>Vyberskoly.cz</a:t>
            </a:r>
            <a:br>
              <a:rPr lang="cs-CZ" sz="3200" b="1" dirty="0" smtClean="0">
                <a:solidFill>
                  <a:srgbClr val="0066FF"/>
                </a:solidFill>
              </a:rPr>
            </a:br>
            <a:r>
              <a:rPr lang="cs-CZ" b="1" dirty="0">
                <a:solidFill>
                  <a:srgbClr val="0066FF"/>
                </a:solidFill>
              </a:rPr>
              <a:t>Web bude online podporou pro žáky a jejich rodiče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 smtClean="0"/>
          </a:p>
          <a:p>
            <a:pPr algn="l"/>
            <a:r>
              <a:rPr lang="cs-CZ" dirty="0" smtClean="0"/>
              <a:t>Web </a:t>
            </a:r>
            <a:r>
              <a:rPr lang="cs-CZ" dirty="0"/>
              <a:t>se skládá z 5 základních částí: </a:t>
            </a:r>
          </a:p>
          <a:p>
            <a:pPr marL="457200" indent="-457200" algn="l">
              <a:buAutoNum type="arabicPeriod"/>
            </a:pPr>
            <a:r>
              <a:rPr lang="cs-CZ" u="sng" dirty="0" err="1" smtClean="0"/>
              <a:t>Homepage</a:t>
            </a:r>
            <a:r>
              <a:rPr lang="cs-CZ" dirty="0" smtClean="0"/>
              <a:t> </a:t>
            </a:r>
            <a:r>
              <a:rPr lang="cs-CZ" dirty="0"/>
              <a:t>informuje obecně o Festivalu. </a:t>
            </a:r>
          </a:p>
          <a:p>
            <a:pPr marL="457200" indent="-457200" algn="l">
              <a:buAutoNum type="arabicPeriod"/>
            </a:pPr>
            <a:r>
              <a:rPr lang="cs-CZ" dirty="0"/>
              <a:t>Sekce "</a:t>
            </a:r>
            <a:r>
              <a:rPr lang="cs-CZ" u="sng" dirty="0"/>
              <a:t>O Festivalu</a:t>
            </a:r>
            <a:r>
              <a:rPr lang="cs-CZ" dirty="0"/>
              <a:t>" bude podávat praktické informace vystavovatelům a zároveň informace veřejnosti o vystavovatelích. </a:t>
            </a:r>
          </a:p>
          <a:p>
            <a:pPr marL="457200" indent="-457200" algn="l">
              <a:buAutoNum type="arabicPeriod"/>
            </a:pPr>
            <a:r>
              <a:rPr lang="cs-CZ" dirty="0"/>
              <a:t>V části "</a:t>
            </a:r>
            <a:r>
              <a:rPr lang="cs-CZ" u="sng" dirty="0"/>
              <a:t>Přehled škol</a:t>
            </a:r>
            <a:r>
              <a:rPr lang="cs-CZ" dirty="0"/>
              <a:t>" je uvedena, již teď, kompletní databáze středních škol s jejich obory. </a:t>
            </a:r>
          </a:p>
          <a:p>
            <a:pPr marL="457200" indent="-457200" algn="l">
              <a:buAutoNum type="arabicPeriod"/>
            </a:pPr>
            <a:r>
              <a:rPr lang="cs-CZ" dirty="0"/>
              <a:t>Sekce "</a:t>
            </a:r>
            <a:r>
              <a:rPr lang="cs-CZ" u="sng" dirty="0"/>
              <a:t>Poradenství"</a:t>
            </a:r>
            <a:r>
              <a:rPr lang="cs-CZ" dirty="0"/>
              <a:t> okrajově naťukává možnosti a cesty, jak by měl žák postupovat při rozhodování o škole. </a:t>
            </a:r>
          </a:p>
          <a:p>
            <a:pPr marL="457200" indent="-457200" algn="l">
              <a:buAutoNum type="arabicPeriod"/>
            </a:pPr>
            <a:r>
              <a:rPr lang="cs-CZ" dirty="0"/>
              <a:t>V neposlední řadě část "</a:t>
            </a:r>
            <a:r>
              <a:rPr lang="cs-CZ" u="sng" dirty="0"/>
              <a:t>Praktické informace</a:t>
            </a:r>
            <a:r>
              <a:rPr lang="cs-CZ" dirty="0"/>
              <a:t>" je nejpřínosnější částí, která na časové ose, krok za krokem žáka provází potřebnými náležitostmi, které bude muset spolu s rodiči vykonat před nástupem na SŠ - Od vyplňování přihlášky, přes přijímací zkoušku až k podání zápisového lístku.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5"/>
          <a:srcRect l="24287" t="41277" r="51828" b="43905"/>
          <a:stretch/>
        </p:blipFill>
        <p:spPr bwMode="auto">
          <a:xfrm>
            <a:off x="9466782" y="6210300"/>
            <a:ext cx="2552065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55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431</Words>
  <Application>Microsoft Office PowerPoint</Application>
  <PresentationFormat>Vlastní</PresentationFormat>
  <Paragraphs>123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Office</vt:lpstr>
      <vt:lpstr>XXV. FESTIVAL VZDĚLÁVÁNÍ 2019 </vt:lpstr>
      <vt:lpstr>XXV. FESTIVAL VZDĚLÁVÁNÍ 2019</vt:lpstr>
      <vt:lpstr>XXV. FESTIVAL VZDĚLÁVÁNÍ 2019</vt:lpstr>
      <vt:lpstr>XXV. FESTIVAL VZDĚLÁVÁNÍ 2019</vt:lpstr>
      <vt:lpstr>XXV. FESTIVAL VZDĚLÁVÁNÍ 2019</vt:lpstr>
      <vt:lpstr>XXV. FESTIVAL VZDĚLÁVÁNÍ 2019</vt:lpstr>
      <vt:lpstr>XXV. FESTIVAL VZDĚLÁVÁNÍ 2019</vt:lpstr>
      <vt:lpstr>XXV. FESTIVAL VZDĚLÁVÁNÍ 2019</vt:lpstr>
      <vt:lpstr>XXV. FESTIVAL VZDĚLÁVÁNÍ 2019</vt:lpstr>
      <vt:lpstr>XXV. FESTIVAL VZDĚLÁVÁNÍ 2019</vt:lpstr>
      <vt:lpstr>XXV. FESTIVAL VZDĚLÁVÁNÍ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XXV. FESTIVAL VZDĚLÁVÁNÍ 2019</dc:title>
  <dc:creator>Bartoś Andrzej</dc:creator>
  <cp:lastModifiedBy>Dana Bémová</cp:lastModifiedBy>
  <cp:revision>9</cp:revision>
  <dcterms:created xsi:type="dcterms:W3CDTF">2019-10-23T09:18:20Z</dcterms:created>
  <dcterms:modified xsi:type="dcterms:W3CDTF">2019-11-06T19:51:11Z</dcterms:modified>
</cp:coreProperties>
</file>